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32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47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8643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81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7178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81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595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24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71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69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85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7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27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98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53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33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C3A47-F396-4193-88C9-0BCF31F2E202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1D77107-646A-47DE-97D3-DA2470224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33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Оценка объёма пассажиропотока в общественном транспорте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Автор</a:t>
            </a:r>
            <a:r>
              <a:rPr lang="en-US" dirty="0" smtClean="0"/>
              <a:t>: </a:t>
            </a:r>
            <a:r>
              <a:rPr lang="ru-RU" dirty="0" smtClean="0"/>
              <a:t>Бровцын О. В.</a:t>
            </a:r>
          </a:p>
          <a:p>
            <a:pPr algn="r"/>
            <a:r>
              <a:rPr lang="ru-RU" dirty="0" smtClean="0"/>
              <a:t>Научный руководитель</a:t>
            </a:r>
            <a:r>
              <a:rPr lang="en-US" dirty="0" smtClean="0"/>
              <a:t>: </a:t>
            </a:r>
            <a:r>
              <a:rPr lang="ru-RU" dirty="0" smtClean="0"/>
              <a:t>доцент </a:t>
            </a:r>
            <a:r>
              <a:rPr lang="ru-RU" dirty="0" err="1" smtClean="0"/>
              <a:t>Метелев</a:t>
            </a:r>
            <a:r>
              <a:rPr lang="ru-RU" dirty="0" smtClean="0"/>
              <a:t> А. 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4770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</a:t>
            </a:r>
            <a:r>
              <a:rPr lang="ru-RU" smtClean="0"/>
              <a:t>работы программы</a:t>
            </a:r>
            <a:endParaRPr lang="ru-RU"/>
          </a:p>
        </p:txBody>
      </p:sp>
      <p:pic>
        <p:nvPicPr>
          <p:cNvPr id="3" name="2021-04-07 19-15-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7763" y="2133600"/>
            <a:ext cx="6716712" cy="3778250"/>
          </a:xfrm>
        </p:spPr>
      </p:pic>
    </p:spTree>
    <p:extLst>
      <p:ext uri="{BB962C8B-B14F-4D97-AF65-F5344CB8AC3E}">
        <p14:creationId xmlns:p14="http://schemas.microsoft.com/office/powerpoint/2010/main" val="31759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улучшения работы </a:t>
            </a:r>
            <a:r>
              <a:rPr lang="ru-RU" dirty="0" err="1" smtClean="0"/>
              <a:t>нейросети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Увеличение тренировочной выборки</a:t>
            </a:r>
            <a:r>
              <a:rPr lang="en-US" dirty="0" smtClean="0"/>
              <a:t>;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Улучшение экспертной оценки путём добавления промежуточных оценок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372" y="2955226"/>
            <a:ext cx="3031791" cy="29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u-RU" dirty="0" smtClean="0"/>
              <a:t>Разработанная модель машинного обучения имеет высокую точность правильной классификации изображений</a:t>
            </a:r>
            <a:r>
              <a:rPr lang="en-US" dirty="0" smtClean="0"/>
              <a:t>;</a:t>
            </a:r>
            <a:endParaRPr lang="ru-RU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u-RU" dirty="0" smtClean="0"/>
              <a:t>Быстродействие</a:t>
            </a:r>
            <a:r>
              <a:rPr lang="en-US" dirty="0" smtClean="0"/>
              <a:t>;</a:t>
            </a:r>
            <a:endParaRPr lang="ru-RU" dirty="0" smtClean="0"/>
          </a:p>
          <a:p>
            <a:pPr marL="457200" lvl="1" indent="0">
              <a:buNone/>
            </a:pPr>
            <a:endParaRPr lang="ru-RU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u-RU" dirty="0"/>
              <a:t>Возможность использовать в режиме реального времени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u-RU" dirty="0" smtClean="0"/>
              <a:t>Нетребовательность к аппаратным ресурсам</a:t>
            </a:r>
            <a:r>
              <a:rPr lang="en-US" dirty="0" smtClean="0"/>
              <a:t>;</a:t>
            </a:r>
            <a:endParaRPr lang="ru-RU" dirty="0" smtClean="0"/>
          </a:p>
          <a:p>
            <a:pPr marL="457200" lvl="1" indent="0">
              <a:buNone/>
            </a:pPr>
            <a:endParaRPr lang="ru-RU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u-RU" dirty="0" smtClean="0"/>
              <a:t>Применение – оптимизация городского пассажирского транспорта</a:t>
            </a:r>
            <a:r>
              <a:rPr lang="en-US" dirty="0" smtClean="0"/>
              <a:t> </a:t>
            </a:r>
            <a:r>
              <a:rPr lang="ru-RU" dirty="0" smtClean="0"/>
              <a:t>и исследования эффективности пассажирских перевозок.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568829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32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 любого города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43600" y="1690688"/>
            <a:ext cx="5318760" cy="4017264"/>
          </a:xfrm>
        </p:spPr>
        <p:txBody>
          <a:bodyPr/>
          <a:lstStyle/>
          <a:p>
            <a:r>
              <a:rPr lang="ru-RU" dirty="0" smtClean="0"/>
              <a:t>Проблема организации движения общественного транспорта есть в каждом городе</a:t>
            </a:r>
          </a:p>
          <a:p>
            <a:endParaRPr lang="ru-RU" dirty="0"/>
          </a:p>
          <a:p>
            <a:r>
              <a:rPr lang="ru-RU" dirty="0" smtClean="0"/>
              <a:t>Диспетчерским службам необходима информация о загруженности транспорта в режиме реального времени.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15726" cy="40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Существующие решения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04488" y="1690687"/>
            <a:ext cx="7449312" cy="450989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Существующие системы мониторинга основаны на подсчете числа вошедших и вышедших пассажиров.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Для подсчета используются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инфракрасные датчики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“</a:t>
            </a:r>
            <a:r>
              <a:rPr lang="ru-RU" dirty="0" smtClean="0"/>
              <a:t>чувствительная ступенька</a:t>
            </a:r>
            <a:r>
              <a:rPr lang="en-US" dirty="0" smtClean="0"/>
              <a:t>”</a:t>
            </a:r>
            <a:r>
              <a:rPr lang="ru-RU" dirty="0" smtClean="0"/>
              <a:t>и  т. п.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Данные решения эффективны лишь при малой </a:t>
            </a:r>
            <a:r>
              <a:rPr lang="ru-RU" dirty="0" err="1" smtClean="0"/>
              <a:t>заполненности</a:t>
            </a:r>
            <a:r>
              <a:rPr lang="ru-RU" dirty="0" smtClean="0"/>
              <a:t> транспорта.	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624845" cy="45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Новое решение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Нейронная сеть по видеоданным с камеры в салоне оценивает </a:t>
            </a:r>
            <a:r>
              <a:rPr lang="ru-RU" dirty="0" err="1" smtClean="0"/>
              <a:t>заполненность</a:t>
            </a:r>
            <a:r>
              <a:rPr lang="ru-RU" dirty="0" smtClean="0"/>
              <a:t> автотранспорта и сообщает результаты оценки диспетчеру.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	Используемые инструменты</a:t>
            </a:r>
            <a:r>
              <a:rPr lang="en-US" dirty="0" smtClean="0"/>
              <a:t>: </a:t>
            </a:r>
            <a:r>
              <a:rPr lang="ru-RU" dirty="0" smtClean="0"/>
              <a:t>язык программирования </a:t>
            </a:r>
            <a:r>
              <a:rPr lang="en-US" dirty="0" smtClean="0"/>
              <a:t>python; </a:t>
            </a:r>
            <a:r>
              <a:rPr lang="ru-RU" dirty="0" smtClean="0"/>
              <a:t>подключаемые библиотеки и </a:t>
            </a:r>
            <a:r>
              <a:rPr lang="ru-RU" dirty="0" err="1" smtClean="0"/>
              <a:t>фреймворки</a:t>
            </a:r>
            <a:r>
              <a:rPr lang="en-US" dirty="0" smtClean="0"/>
              <a:t>: </a:t>
            </a:r>
            <a:r>
              <a:rPr lang="en-US" dirty="0" err="1" smtClean="0"/>
              <a:t>PyTorch</a:t>
            </a:r>
            <a:r>
              <a:rPr lang="en-US" dirty="0" smtClean="0"/>
              <a:t>, </a:t>
            </a:r>
            <a:r>
              <a:rPr lang="en-US" dirty="0" err="1" smtClean="0"/>
              <a:t>OpenCV</a:t>
            </a:r>
            <a:r>
              <a:rPr lang="en-US" dirty="0" smtClean="0"/>
              <a:t>, </a:t>
            </a:r>
            <a:r>
              <a:rPr lang="en-US" dirty="0" err="1" smtClean="0"/>
              <a:t>NumPy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8" name="Picture 4" descr="Мгновенный Python, Магнкс Хетланд » Журнал онлайн. ру — читать журналы и  газеты онлайн бесплатно 2020 года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09" y="4571331"/>
            <a:ext cx="1974977" cy="19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 Basic Pytorch Tensor Functions. Pytorch is a python based scientific… |  by Vighnesh Uday Tamse | The Startup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95" y="5077965"/>
            <a:ext cx="1923415" cy="9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CV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91" y="4841619"/>
            <a:ext cx="1164603" cy="14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create NumPy arrays from scratch? | by Tanu N Prabhu | Towards Data 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74" y="5118283"/>
            <a:ext cx="2202688" cy="8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3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Разработка. Подготовка выборки данных.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Выборки</a:t>
            </a:r>
            <a:r>
              <a:rPr lang="en-US" dirty="0" smtClean="0"/>
              <a:t>:</a:t>
            </a:r>
          </a:p>
          <a:p>
            <a:pPr lvl="1"/>
            <a:r>
              <a:rPr lang="ru-RU" dirty="0"/>
              <a:t>т</a:t>
            </a:r>
            <a:r>
              <a:rPr lang="ru-RU" dirty="0" smtClean="0"/>
              <a:t>ренировочная – обучение </a:t>
            </a:r>
            <a:r>
              <a:rPr lang="ru-RU" dirty="0" err="1" smtClean="0"/>
              <a:t>нейросети</a:t>
            </a:r>
            <a:r>
              <a:rPr lang="en-US" dirty="0" smtClean="0"/>
              <a:t>;</a:t>
            </a:r>
          </a:p>
          <a:p>
            <a:pPr lvl="1"/>
            <a:r>
              <a:rPr lang="ru-RU" dirty="0" err="1" smtClean="0"/>
              <a:t>валидационная</a:t>
            </a:r>
            <a:r>
              <a:rPr lang="ru-RU" dirty="0" smtClean="0"/>
              <a:t> – проверка точности предсказаний </a:t>
            </a:r>
            <a:r>
              <a:rPr lang="ru-RU" dirty="0" err="1" smtClean="0"/>
              <a:t>нейросети</a:t>
            </a:r>
            <a:r>
              <a:rPr lang="ru-RU" dirty="0" smtClean="0"/>
              <a:t> после каждой </a:t>
            </a:r>
            <a:r>
              <a:rPr lang="en-US" dirty="0" smtClean="0"/>
              <a:t>“</a:t>
            </a:r>
            <a:r>
              <a:rPr lang="ru-RU" dirty="0" smtClean="0"/>
              <a:t>эпохи</a:t>
            </a:r>
            <a:r>
              <a:rPr lang="en-US" dirty="0" smtClean="0"/>
              <a:t>”</a:t>
            </a:r>
            <a:r>
              <a:rPr lang="ru-RU" dirty="0" smtClean="0"/>
              <a:t> обучения</a:t>
            </a:r>
            <a:r>
              <a:rPr lang="en-US" dirty="0" smtClean="0"/>
              <a:t>;</a:t>
            </a:r>
            <a:endParaRPr lang="ru-RU" dirty="0" smtClean="0"/>
          </a:p>
          <a:p>
            <a:pPr lvl="1"/>
            <a:r>
              <a:rPr lang="ru-RU" dirty="0"/>
              <a:t>т</a:t>
            </a:r>
            <a:r>
              <a:rPr lang="ru-RU" dirty="0" smtClean="0"/>
              <a:t>естовая – проверка работоспособности обученной сети.</a:t>
            </a:r>
          </a:p>
          <a:p>
            <a:pPr marL="0" indent="0">
              <a:buNone/>
            </a:pPr>
            <a:r>
              <a:rPr lang="ru-RU" dirty="0" smtClean="0"/>
              <a:t>Экспертные оценки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ru-RU" dirty="0" err="1" smtClean="0"/>
              <a:t>присваемые</a:t>
            </a:r>
            <a:r>
              <a:rPr lang="ru-RU" dirty="0" smtClean="0"/>
              <a:t> кадрам видеоданных, подаваемых на вход </a:t>
            </a:r>
            <a:r>
              <a:rPr lang="ru-RU" dirty="0" err="1" smtClean="0"/>
              <a:t>нейросети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0 – </a:t>
            </a:r>
            <a:r>
              <a:rPr lang="ru-RU" dirty="0" smtClean="0"/>
              <a:t>мало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1 – </a:t>
            </a:r>
            <a:r>
              <a:rPr lang="ru-RU" dirty="0" smtClean="0"/>
              <a:t>средне</a:t>
            </a:r>
            <a:r>
              <a:rPr lang="en-US" dirty="0" smtClean="0"/>
              <a:t>;</a:t>
            </a:r>
          </a:p>
          <a:p>
            <a:pPr lvl="1"/>
            <a:r>
              <a:rPr lang="ru-RU" dirty="0" smtClean="0"/>
              <a:t>2 – много</a:t>
            </a:r>
            <a:r>
              <a:rPr lang="en-US" dirty="0"/>
              <a:t>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616" y="4356354"/>
            <a:ext cx="2836100" cy="20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0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Разработка. Подготовка выборки данных.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ru-RU" dirty="0"/>
              <a:t>з</a:t>
            </a:r>
            <a:r>
              <a:rPr lang="ru-RU" dirty="0" smtClean="0"/>
              <a:t>начально видеоданные имеют разрешение 1280</a:t>
            </a:r>
            <a:r>
              <a:rPr lang="en-US" dirty="0" smtClean="0"/>
              <a:t>x720, </a:t>
            </a:r>
            <a:r>
              <a:rPr lang="ru-RU" dirty="0" smtClean="0"/>
              <a:t>но для обучения </a:t>
            </a:r>
            <a:r>
              <a:rPr lang="ru-RU" dirty="0" err="1" smtClean="0"/>
              <a:t>нейросети</a:t>
            </a:r>
            <a:r>
              <a:rPr lang="ru-RU" dirty="0" smtClean="0"/>
              <a:t> они были сжаты в 100 раз до разрешения 128</a:t>
            </a:r>
            <a:r>
              <a:rPr lang="en-US" dirty="0" smtClean="0"/>
              <a:t>x72</a:t>
            </a:r>
            <a:r>
              <a:rPr lang="ru-RU" dirty="0" smtClean="0"/>
              <a:t> для экономии оперативной памяти</a:t>
            </a:r>
            <a:r>
              <a:rPr lang="en-US" dirty="0" smtClean="0"/>
              <a:t>;</a:t>
            </a:r>
          </a:p>
          <a:p>
            <a:r>
              <a:rPr lang="ru-RU" dirty="0" smtClean="0"/>
              <a:t>Три цветовых канала преобразуются в один. В результате изображения становятся серыми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 smtClean="0"/>
              <a:t>Кадры видео помещаются в </a:t>
            </a:r>
            <a:r>
              <a:rPr lang="en-US" dirty="0" smtClean="0"/>
              <a:t>tensor(</a:t>
            </a:r>
            <a:r>
              <a:rPr lang="ru-RU" dirty="0" smtClean="0"/>
              <a:t>матрицы в </a:t>
            </a:r>
            <a:r>
              <a:rPr lang="en-US" dirty="0" err="1" smtClean="0"/>
              <a:t>pytorch</a:t>
            </a:r>
            <a:r>
              <a:rPr lang="en-US" dirty="0" smtClean="0"/>
              <a:t>)</a:t>
            </a:r>
            <a:r>
              <a:rPr lang="ru-RU" dirty="0" smtClean="0"/>
              <a:t>, в каждой ячейке которого находится значение пикселя (от 0 до 255).</a:t>
            </a:r>
            <a:endParaRPr lang="en-US" dirty="0" smtClean="0"/>
          </a:p>
          <a:p>
            <a:r>
              <a:rPr lang="ru-RU" dirty="0" smtClean="0"/>
              <a:t>Двумерная матрица преобразуется в одномерную.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50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Разработка. Нейронная сеть.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Тип обучения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обучение с учителем</a:t>
            </a:r>
            <a:r>
              <a:rPr lang="en-US" dirty="0" smtClean="0"/>
              <a:t> (</a:t>
            </a:r>
            <a:r>
              <a:rPr lang="ru-RU" dirty="0" smtClean="0"/>
              <a:t>данные с ответом</a:t>
            </a:r>
            <a:r>
              <a:rPr lang="en-US" dirty="0" smtClean="0"/>
              <a:t>);</a:t>
            </a:r>
            <a:endParaRPr lang="ru-RU" dirty="0" smtClean="0"/>
          </a:p>
          <a:p>
            <a:r>
              <a:rPr lang="ru-RU" dirty="0" smtClean="0"/>
              <a:t>Сеть </a:t>
            </a:r>
            <a:r>
              <a:rPr lang="ru-RU" dirty="0" err="1" smtClean="0"/>
              <a:t>полносвязная</a:t>
            </a:r>
            <a:r>
              <a:rPr lang="ru-RU" dirty="0" smtClean="0"/>
              <a:t> и выполняет задачу классификации</a:t>
            </a:r>
            <a:r>
              <a:rPr lang="en-US" dirty="0" smtClean="0"/>
              <a:t>;</a:t>
            </a:r>
          </a:p>
          <a:p>
            <a:r>
              <a:rPr lang="ru-RU" dirty="0" smtClean="0"/>
              <a:t>Число скрытых нейронов – 100</a:t>
            </a:r>
            <a:r>
              <a:rPr lang="en-US" dirty="0" smtClean="0"/>
              <a:t>;</a:t>
            </a:r>
          </a:p>
          <a:p>
            <a:r>
              <a:rPr lang="ru-RU" dirty="0" smtClean="0"/>
              <a:t>Число слоёв сети – 3</a:t>
            </a:r>
            <a:r>
              <a:rPr lang="en-US" dirty="0" smtClean="0"/>
              <a:t>;</a:t>
            </a:r>
          </a:p>
          <a:p>
            <a:r>
              <a:rPr lang="ru-RU" dirty="0" smtClean="0"/>
              <a:t>Функция потерь – функция кросс-энтропии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Функция оптимизации – </a:t>
            </a:r>
            <a:r>
              <a:rPr lang="en-US" dirty="0" smtClean="0"/>
              <a:t>Adam;</a:t>
            </a:r>
          </a:p>
          <a:p>
            <a:r>
              <a:rPr lang="ru-RU" dirty="0" smtClean="0"/>
              <a:t>Число выходных узлов – 3</a:t>
            </a:r>
            <a:r>
              <a:rPr lang="en-US" dirty="0" smtClean="0"/>
              <a:t>;</a:t>
            </a:r>
          </a:p>
          <a:p>
            <a:r>
              <a:rPr lang="ru-RU" dirty="0" smtClean="0"/>
              <a:t>Номер узла с наибольшим весом – результат работы сети.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297" y="3008375"/>
            <a:ext cx="3049315" cy="18215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279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Разработка. Обучение нейронной сети.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каждой итерации обучения тренировочная выборка перемешивается</a:t>
            </a:r>
            <a:r>
              <a:rPr lang="en-US" dirty="0" smtClean="0"/>
              <a:t>;</a:t>
            </a:r>
          </a:p>
          <a:p>
            <a:r>
              <a:rPr lang="ru-RU" dirty="0" smtClean="0"/>
              <a:t>Выборка обрабатывается </a:t>
            </a:r>
            <a:r>
              <a:rPr lang="ru-RU" dirty="0" err="1" smtClean="0"/>
              <a:t>нейросетью</a:t>
            </a:r>
            <a:r>
              <a:rPr lang="ru-RU" dirty="0"/>
              <a:t> </a:t>
            </a:r>
            <a:r>
              <a:rPr lang="ru-RU" dirty="0" smtClean="0"/>
              <a:t>и в результате оптимизируются веса нейронов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При прохождении большого числа итераций обучения возникал эффект переобучения (сеть запоминала данные из выборки) и на незнакомых для сети данных точность падала</a:t>
            </a:r>
            <a:r>
              <a:rPr lang="en-US" dirty="0" smtClean="0"/>
              <a:t>;</a:t>
            </a:r>
          </a:p>
          <a:p>
            <a:r>
              <a:rPr lang="ru-RU" dirty="0" smtClean="0"/>
              <a:t>На этапе </a:t>
            </a:r>
            <a:r>
              <a:rPr lang="ru-RU" dirty="0" err="1" smtClean="0"/>
              <a:t>валидации</a:t>
            </a:r>
            <a:r>
              <a:rPr lang="ru-RU" dirty="0" smtClean="0"/>
              <a:t> лучший результат составил 81</a:t>
            </a:r>
            <a:r>
              <a:rPr lang="en-US" dirty="0" smtClean="0"/>
              <a:t>%.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23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работы на тестовой выборке.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977384" cy="4351337"/>
          </a:xfrm>
        </p:spPr>
        <p:txBody>
          <a:bodyPr>
            <a:normAutofit/>
          </a:bodyPr>
          <a:lstStyle/>
          <a:p>
            <a:r>
              <a:rPr lang="ru-RU" dirty="0" smtClean="0"/>
              <a:t>Средняя вероятность правильной классификации изображений составила 88</a:t>
            </a:r>
            <a:r>
              <a:rPr lang="en-US" smtClean="0"/>
              <a:t>%.</a:t>
            </a: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84" y="3419475"/>
            <a:ext cx="5689028" cy="27574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299" y="1514475"/>
            <a:ext cx="4913313" cy="18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2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551</TotalTime>
  <Words>412</Words>
  <Application>Microsoft Office PowerPoint</Application>
  <PresentationFormat>Широкоэкранный</PresentationFormat>
  <Paragraphs>64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Легкий дым</vt:lpstr>
      <vt:lpstr>Оценка объёма пассажиропотока в общественном транспорте</vt:lpstr>
      <vt:lpstr>Проблема любого города</vt:lpstr>
      <vt:lpstr>Существующие решения</vt:lpstr>
      <vt:lpstr>Новое решение</vt:lpstr>
      <vt:lpstr>Разработка. Подготовка выборки данных.</vt:lpstr>
      <vt:lpstr>Разработка. Подготовка выборки данных.</vt:lpstr>
      <vt:lpstr>Разработка. Нейронная сеть.</vt:lpstr>
      <vt:lpstr>Разработка. Обучение нейронной сети.</vt:lpstr>
      <vt:lpstr>Результаты работы на тестовой выборке.</vt:lpstr>
      <vt:lpstr>Демонстрация работы программы</vt:lpstr>
      <vt:lpstr>Способы улучшения работы нейросети</vt:lpstr>
      <vt:lpstr>Результаты работы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Оценка объёма пассажиропотока в общественном транспорте</dc:title>
  <dc:creator>1</dc:creator>
  <cp:lastModifiedBy>Бровцын Олег Владимирович</cp:lastModifiedBy>
  <cp:revision>36</cp:revision>
  <dcterms:created xsi:type="dcterms:W3CDTF">2021-04-04T12:59:07Z</dcterms:created>
  <dcterms:modified xsi:type="dcterms:W3CDTF">2022-06-13T16:57:00Z</dcterms:modified>
</cp:coreProperties>
</file>